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10"/>
  </p:handoutMasterIdLst>
  <p:sldIdLst>
    <p:sldId id="281" r:id="rId2"/>
    <p:sldId id="282" r:id="rId3"/>
    <p:sldId id="296" r:id="rId4"/>
    <p:sldId id="299" r:id="rId5"/>
    <p:sldId id="294" r:id="rId6"/>
    <p:sldId id="295" r:id="rId7"/>
    <p:sldId id="298" r:id="rId8"/>
    <p:sldId id="297" r:id="rId9"/>
  </p:sldIdLst>
  <p:sldSz cx="9144000" cy="6858000" type="screen4x3"/>
  <p:notesSz cx="6858000" cy="9144000"/>
  <p:embeddedFontLst>
    <p:embeddedFont>
      <p:font typeface="나눔바른펜" panose="020B0600000101010101" charset="-127"/>
      <p:regular r:id="rId11"/>
      <p:bold r:id="rId12"/>
    </p:embeddedFont>
    <p:embeddedFont>
      <p:font typeface="나눔바른고딕" panose="020B0600000101010101" charset="-127"/>
      <p:regular r:id="rId13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4"/>
    <a:srgbClr val="FDFDDF"/>
    <a:srgbClr val="525252"/>
    <a:srgbClr val="FCFBFA"/>
    <a:srgbClr val="F8F8F6"/>
    <a:srgbClr val="F4F3EE"/>
    <a:srgbClr val="E0E0D8"/>
    <a:srgbClr val="F4F3F2"/>
    <a:srgbClr val="F4F2F0"/>
    <a:srgbClr val="F1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141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2EFDEC-B42F-4769-AF2A-0BF74D62445E}" type="doc">
      <dgm:prSet loTypeId="urn:microsoft.com/office/officeart/2005/8/layout/cycle3" loCatId="cycle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3643CB6D-2FC0-4CAB-9F50-42E5B23A070F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게임 소개</a:t>
          </a:r>
        </a:p>
      </dgm:t>
    </dgm:pt>
    <dgm:pt modelId="{8434279F-167D-4DF4-8826-905246F21E62}" type="parTrans" cxnId="{60F6C6CA-F605-4F86-8D86-11C7A9BD4C30}">
      <dgm:prSet/>
      <dgm:spPr/>
      <dgm:t>
        <a:bodyPr/>
        <a:lstStyle/>
        <a:p>
          <a:pPr latinLnBrk="1"/>
          <a:endParaRPr lang="ko-KR" altLang="en-US"/>
        </a:p>
      </dgm:t>
    </dgm:pt>
    <dgm:pt modelId="{6D3932D2-6A63-4E4B-96A6-8448A07152B4}" type="sibTrans" cxnId="{60F6C6CA-F605-4F86-8D86-11C7A9BD4C30}">
      <dgm:prSet/>
      <dgm:spPr/>
      <dgm:t>
        <a:bodyPr/>
        <a:lstStyle/>
        <a:p>
          <a:pPr latinLnBrk="1"/>
          <a:endParaRPr lang="ko-KR" altLang="en-US"/>
        </a:p>
      </dgm:t>
    </dgm:pt>
    <dgm:pt modelId="{D8A09CD8-C87F-4F4B-ACBF-3F3B1B7CA84F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동적 라이브러리</a:t>
          </a:r>
          <a:r>
            <a:rPr lang="en-US" altLang="ko-KR" dirty="0"/>
            <a:t>, </a:t>
          </a:r>
          <a:br>
            <a:rPr lang="en-US" altLang="ko-KR" dirty="0"/>
          </a:br>
          <a:r>
            <a:rPr lang="ko-KR" altLang="en-US" dirty="0"/>
            <a:t>파일 입</a:t>
          </a:r>
          <a:r>
            <a:rPr lang="en-US" altLang="ko-KR" dirty="0"/>
            <a:t>,</a:t>
          </a:r>
          <a:r>
            <a:rPr lang="ko-KR" altLang="en-US" dirty="0"/>
            <a:t>출력</a:t>
          </a:r>
        </a:p>
      </dgm:t>
    </dgm:pt>
    <dgm:pt modelId="{EE7947AD-1D0E-471B-BF14-93F75E486861}" type="parTrans" cxnId="{0EF8E848-0259-489B-A4A9-53DCB2002273}">
      <dgm:prSet/>
      <dgm:spPr/>
      <dgm:t>
        <a:bodyPr/>
        <a:lstStyle/>
        <a:p>
          <a:pPr latinLnBrk="1"/>
          <a:endParaRPr lang="ko-KR" altLang="en-US"/>
        </a:p>
      </dgm:t>
    </dgm:pt>
    <dgm:pt modelId="{4FDBCD0A-EFA3-4523-9ECF-2B79E43398F8}" type="sibTrans" cxnId="{0EF8E848-0259-489B-A4A9-53DCB2002273}">
      <dgm:prSet/>
      <dgm:spPr/>
      <dgm:t>
        <a:bodyPr/>
        <a:lstStyle/>
        <a:p>
          <a:pPr latinLnBrk="1"/>
          <a:endParaRPr lang="ko-KR" altLang="en-US"/>
        </a:p>
      </dgm:t>
    </dgm:pt>
    <dgm:pt modelId="{DEF79DCC-7674-4CDB-9906-50C33AA77E78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스레드</a:t>
          </a:r>
        </a:p>
      </dgm:t>
    </dgm:pt>
    <dgm:pt modelId="{8783F113-FF13-44C8-B570-C1DEDD7B01D9}" type="parTrans" cxnId="{4446A324-F1A6-4BB0-9E18-282A4FF48E57}">
      <dgm:prSet/>
      <dgm:spPr/>
      <dgm:t>
        <a:bodyPr/>
        <a:lstStyle/>
        <a:p>
          <a:pPr latinLnBrk="1"/>
          <a:endParaRPr lang="ko-KR" altLang="en-US"/>
        </a:p>
      </dgm:t>
    </dgm:pt>
    <dgm:pt modelId="{F49AAB9B-F775-43C4-855C-C6690D789ECF}" type="sibTrans" cxnId="{4446A324-F1A6-4BB0-9E18-282A4FF48E57}">
      <dgm:prSet/>
      <dgm:spPr/>
      <dgm:t>
        <a:bodyPr/>
        <a:lstStyle/>
        <a:p>
          <a:pPr latinLnBrk="1"/>
          <a:endParaRPr lang="ko-KR" altLang="en-US"/>
        </a:p>
      </dgm:t>
    </dgm:pt>
    <dgm:pt modelId="{6CB8CD98-CF32-4046-A1A0-6554FA7843CC}">
      <dgm:prSet phldrT="[텍스트]"/>
      <dgm:spPr>
        <a:ln>
          <a:noFill/>
        </a:ln>
      </dgm:spPr>
      <dgm:t>
        <a:bodyPr/>
        <a:lstStyle/>
        <a:p>
          <a:pPr latinLnBrk="1"/>
          <a:r>
            <a:rPr lang="en-US" altLang="ko-KR" dirty="0" err="1"/>
            <a:t>Linq</a:t>
          </a:r>
          <a:r>
            <a:rPr lang="en-US" altLang="ko-KR" dirty="0"/>
            <a:t>, </a:t>
          </a:r>
          <a:r>
            <a:rPr lang="ko-KR" altLang="en-US" dirty="0" err="1"/>
            <a:t>람다식</a:t>
          </a:r>
          <a:endParaRPr lang="ko-KR" altLang="en-US" dirty="0"/>
        </a:p>
      </dgm:t>
    </dgm:pt>
    <dgm:pt modelId="{F1D88286-C6E2-402F-8655-301A69545955}" type="parTrans" cxnId="{77A90125-2360-4BE9-A1A1-971F1A10218E}">
      <dgm:prSet/>
      <dgm:spPr/>
      <dgm:t>
        <a:bodyPr/>
        <a:lstStyle/>
        <a:p>
          <a:pPr latinLnBrk="1"/>
          <a:endParaRPr lang="ko-KR" altLang="en-US"/>
        </a:p>
      </dgm:t>
    </dgm:pt>
    <dgm:pt modelId="{65BC26F6-AD21-4C6A-AEC6-378EC6DD5501}" type="sibTrans" cxnId="{77A90125-2360-4BE9-A1A1-971F1A10218E}">
      <dgm:prSet/>
      <dgm:spPr/>
      <dgm:t>
        <a:bodyPr/>
        <a:lstStyle/>
        <a:p>
          <a:pPr latinLnBrk="1"/>
          <a:endParaRPr lang="ko-KR" altLang="en-US"/>
        </a:p>
      </dgm:t>
    </dgm:pt>
    <dgm:pt modelId="{FB347723-F506-4B21-A47E-2832EE960293}">
      <dgm:prSet phldrT="[텍스트]"/>
      <dgm:spPr>
        <a:ln>
          <a:noFill/>
        </a:ln>
      </dgm:spPr>
      <dgm:t>
        <a:bodyPr/>
        <a:lstStyle/>
        <a:p>
          <a:pPr latinLnBrk="1"/>
          <a:r>
            <a:rPr lang="ko-KR" altLang="en-US" dirty="0"/>
            <a:t>클래스</a:t>
          </a:r>
          <a:r>
            <a:rPr lang="en-US" altLang="ko-KR" dirty="0"/>
            <a:t>, </a:t>
          </a:r>
        </a:p>
        <a:p>
          <a:pPr latinLnBrk="1"/>
          <a:r>
            <a:rPr lang="ko-KR" altLang="en-US" dirty="0"/>
            <a:t>인터페이스 소개</a:t>
          </a:r>
        </a:p>
      </dgm:t>
    </dgm:pt>
    <dgm:pt modelId="{871ADCA6-3449-4B37-9464-97AACD4693B6}" type="parTrans" cxnId="{A801DB76-9ED6-4A9E-91FF-F45B9C6F86D5}">
      <dgm:prSet/>
      <dgm:spPr/>
      <dgm:t>
        <a:bodyPr/>
        <a:lstStyle/>
        <a:p>
          <a:pPr latinLnBrk="1"/>
          <a:endParaRPr lang="ko-KR" altLang="en-US"/>
        </a:p>
      </dgm:t>
    </dgm:pt>
    <dgm:pt modelId="{4778F650-B5C1-4FF3-B675-AD937E18919A}" type="sibTrans" cxnId="{A801DB76-9ED6-4A9E-91FF-F45B9C6F86D5}">
      <dgm:prSet/>
      <dgm:spPr/>
      <dgm:t>
        <a:bodyPr/>
        <a:lstStyle/>
        <a:p>
          <a:pPr latinLnBrk="1"/>
          <a:endParaRPr lang="ko-KR" altLang="en-US"/>
        </a:p>
      </dgm:t>
    </dgm:pt>
    <dgm:pt modelId="{EBE77603-CC9D-48CE-8FC6-A8A4562B6807}" type="pres">
      <dgm:prSet presAssocID="{042EFDEC-B42F-4769-AF2A-0BF74D62445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719FB4E-A4E5-4107-96AF-59EE5A6B07F1}" type="pres">
      <dgm:prSet presAssocID="{042EFDEC-B42F-4769-AF2A-0BF74D62445E}" presName="cycle" presStyleCnt="0"/>
      <dgm:spPr/>
    </dgm:pt>
    <dgm:pt modelId="{19D18AA3-6233-46E7-A50E-E7EF925AAF39}" type="pres">
      <dgm:prSet presAssocID="{3643CB6D-2FC0-4CAB-9F50-42E5B23A070F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BA548C-3152-4247-AC7E-FC788CC03000}" type="pres">
      <dgm:prSet presAssocID="{6D3932D2-6A63-4E4B-96A6-8448A07152B4}" presName="sibTransFirstNode" presStyleLbl="bgShp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778D4E66-5DBA-4D99-8098-8E6C524620B1}" type="pres">
      <dgm:prSet presAssocID="{FB347723-F506-4B21-A47E-2832EE960293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F9754B-35ED-4620-A069-35DC4473331D}" type="pres">
      <dgm:prSet presAssocID="{D8A09CD8-C87F-4F4B-ACBF-3F3B1B7CA84F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8B994D-68A3-4651-91F1-4AD440B506A1}" type="pres">
      <dgm:prSet presAssocID="{DEF79DCC-7674-4CDB-9906-50C33AA77E78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361689-8547-4872-9170-6610BB250B15}" type="pres">
      <dgm:prSet presAssocID="{6CB8CD98-CF32-4046-A1A0-6554FA7843CC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AAE1C2E-A227-4AA9-B747-D567B580313A}" type="presOf" srcId="{DEF79DCC-7674-4CDB-9906-50C33AA77E78}" destId="{CC8B994D-68A3-4651-91F1-4AD440B506A1}" srcOrd="0" destOrd="0" presId="urn:microsoft.com/office/officeart/2005/8/layout/cycle3"/>
    <dgm:cxn modelId="{4446A324-F1A6-4BB0-9E18-282A4FF48E57}" srcId="{042EFDEC-B42F-4769-AF2A-0BF74D62445E}" destId="{DEF79DCC-7674-4CDB-9906-50C33AA77E78}" srcOrd="3" destOrd="0" parTransId="{8783F113-FF13-44C8-B570-C1DEDD7B01D9}" sibTransId="{F49AAB9B-F775-43C4-855C-C6690D789ECF}"/>
    <dgm:cxn modelId="{B2461BD9-EBB6-40CC-8CE5-4E7AFEC57E16}" type="presOf" srcId="{042EFDEC-B42F-4769-AF2A-0BF74D62445E}" destId="{EBE77603-CC9D-48CE-8FC6-A8A4562B6807}" srcOrd="0" destOrd="0" presId="urn:microsoft.com/office/officeart/2005/8/layout/cycle3"/>
    <dgm:cxn modelId="{A8B13A76-DB41-4C56-90BA-59DC0B129498}" type="presOf" srcId="{6CB8CD98-CF32-4046-A1A0-6554FA7843CC}" destId="{63361689-8547-4872-9170-6610BB250B15}" srcOrd="0" destOrd="0" presId="urn:microsoft.com/office/officeart/2005/8/layout/cycle3"/>
    <dgm:cxn modelId="{478D3BDB-3CA0-457C-BA38-1D42C7151903}" type="presOf" srcId="{D8A09CD8-C87F-4F4B-ACBF-3F3B1B7CA84F}" destId="{C0F9754B-35ED-4620-A069-35DC4473331D}" srcOrd="0" destOrd="0" presId="urn:microsoft.com/office/officeart/2005/8/layout/cycle3"/>
    <dgm:cxn modelId="{0EF8E848-0259-489B-A4A9-53DCB2002273}" srcId="{042EFDEC-B42F-4769-AF2A-0BF74D62445E}" destId="{D8A09CD8-C87F-4F4B-ACBF-3F3B1B7CA84F}" srcOrd="2" destOrd="0" parTransId="{EE7947AD-1D0E-471B-BF14-93F75E486861}" sibTransId="{4FDBCD0A-EFA3-4523-9ECF-2B79E43398F8}"/>
    <dgm:cxn modelId="{A801DB76-9ED6-4A9E-91FF-F45B9C6F86D5}" srcId="{042EFDEC-B42F-4769-AF2A-0BF74D62445E}" destId="{FB347723-F506-4B21-A47E-2832EE960293}" srcOrd="1" destOrd="0" parTransId="{871ADCA6-3449-4B37-9464-97AACD4693B6}" sibTransId="{4778F650-B5C1-4FF3-B675-AD937E18919A}"/>
    <dgm:cxn modelId="{C1790A41-2FF7-4B1C-A850-15DA961AE65D}" type="presOf" srcId="{6D3932D2-6A63-4E4B-96A6-8448A07152B4}" destId="{F9BA548C-3152-4247-AC7E-FC788CC03000}" srcOrd="0" destOrd="0" presId="urn:microsoft.com/office/officeart/2005/8/layout/cycle3"/>
    <dgm:cxn modelId="{77A90125-2360-4BE9-A1A1-971F1A10218E}" srcId="{042EFDEC-B42F-4769-AF2A-0BF74D62445E}" destId="{6CB8CD98-CF32-4046-A1A0-6554FA7843CC}" srcOrd="4" destOrd="0" parTransId="{F1D88286-C6E2-402F-8655-301A69545955}" sibTransId="{65BC26F6-AD21-4C6A-AEC6-378EC6DD5501}"/>
    <dgm:cxn modelId="{60F6C6CA-F605-4F86-8D86-11C7A9BD4C30}" srcId="{042EFDEC-B42F-4769-AF2A-0BF74D62445E}" destId="{3643CB6D-2FC0-4CAB-9F50-42E5B23A070F}" srcOrd="0" destOrd="0" parTransId="{8434279F-167D-4DF4-8826-905246F21E62}" sibTransId="{6D3932D2-6A63-4E4B-96A6-8448A07152B4}"/>
    <dgm:cxn modelId="{9D13EEAD-4105-4815-90C0-CCA3EC3B0826}" type="presOf" srcId="{3643CB6D-2FC0-4CAB-9F50-42E5B23A070F}" destId="{19D18AA3-6233-46E7-A50E-E7EF925AAF39}" srcOrd="0" destOrd="0" presId="urn:microsoft.com/office/officeart/2005/8/layout/cycle3"/>
    <dgm:cxn modelId="{E8FB5EDD-7C29-4BCA-8E1C-4BB4170E3229}" type="presOf" srcId="{FB347723-F506-4B21-A47E-2832EE960293}" destId="{778D4E66-5DBA-4D99-8098-8E6C524620B1}" srcOrd="0" destOrd="0" presId="urn:microsoft.com/office/officeart/2005/8/layout/cycle3"/>
    <dgm:cxn modelId="{B4C28368-60AE-4AA8-8F7B-10265DCD5503}" type="presParOf" srcId="{EBE77603-CC9D-48CE-8FC6-A8A4562B6807}" destId="{5719FB4E-A4E5-4107-96AF-59EE5A6B07F1}" srcOrd="0" destOrd="0" presId="urn:microsoft.com/office/officeart/2005/8/layout/cycle3"/>
    <dgm:cxn modelId="{8892D04E-086F-4B82-99E8-D0FD29500EA4}" type="presParOf" srcId="{5719FB4E-A4E5-4107-96AF-59EE5A6B07F1}" destId="{19D18AA3-6233-46E7-A50E-E7EF925AAF39}" srcOrd="0" destOrd="0" presId="urn:microsoft.com/office/officeart/2005/8/layout/cycle3"/>
    <dgm:cxn modelId="{9BF87D13-5B66-4089-8244-1148A6BE68BA}" type="presParOf" srcId="{5719FB4E-A4E5-4107-96AF-59EE5A6B07F1}" destId="{F9BA548C-3152-4247-AC7E-FC788CC03000}" srcOrd="1" destOrd="0" presId="urn:microsoft.com/office/officeart/2005/8/layout/cycle3"/>
    <dgm:cxn modelId="{7EDDC672-CD3C-4F92-9452-FB715BD8FB1C}" type="presParOf" srcId="{5719FB4E-A4E5-4107-96AF-59EE5A6B07F1}" destId="{778D4E66-5DBA-4D99-8098-8E6C524620B1}" srcOrd="2" destOrd="0" presId="urn:microsoft.com/office/officeart/2005/8/layout/cycle3"/>
    <dgm:cxn modelId="{1FD34107-922D-4CD5-B6DD-F81F5A78A5E0}" type="presParOf" srcId="{5719FB4E-A4E5-4107-96AF-59EE5A6B07F1}" destId="{C0F9754B-35ED-4620-A069-35DC4473331D}" srcOrd="3" destOrd="0" presId="urn:microsoft.com/office/officeart/2005/8/layout/cycle3"/>
    <dgm:cxn modelId="{1F2A7E29-D774-4FC0-9E07-F601813CE715}" type="presParOf" srcId="{5719FB4E-A4E5-4107-96AF-59EE5A6B07F1}" destId="{CC8B994D-68A3-4651-91F1-4AD440B506A1}" srcOrd="4" destOrd="0" presId="urn:microsoft.com/office/officeart/2005/8/layout/cycle3"/>
    <dgm:cxn modelId="{9EBEA3C8-6279-4A3B-93C6-B4D59BE52930}" type="presParOf" srcId="{5719FB4E-A4E5-4107-96AF-59EE5A6B07F1}" destId="{63361689-8547-4872-9170-6610BB250B15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A548C-3152-4247-AC7E-FC788CC03000}">
      <dsp:nvSpPr>
        <dsp:cNvPr id="0" name=""/>
        <dsp:cNvSpPr/>
      </dsp:nvSpPr>
      <dsp:spPr>
        <a:xfrm>
          <a:off x="1020730" y="-22083"/>
          <a:ext cx="4054539" cy="4054539"/>
        </a:xfrm>
        <a:prstGeom prst="circularArrow">
          <a:avLst>
            <a:gd name="adj1" fmla="val 5544"/>
            <a:gd name="adj2" fmla="val 330680"/>
            <a:gd name="adj3" fmla="val 13815233"/>
            <a:gd name="adj4" fmla="val 17362087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D18AA3-6233-46E7-A50E-E7EF925AAF39}">
      <dsp:nvSpPr>
        <dsp:cNvPr id="0" name=""/>
        <dsp:cNvSpPr/>
      </dsp:nvSpPr>
      <dsp:spPr>
        <a:xfrm>
          <a:off x="2114847" y="1515"/>
          <a:ext cx="1866304" cy="933152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게임 소개</a:t>
          </a:r>
        </a:p>
      </dsp:txBody>
      <dsp:txXfrm>
        <a:off x="2160400" y="47068"/>
        <a:ext cx="1775198" cy="842046"/>
      </dsp:txXfrm>
    </dsp:sp>
    <dsp:sp modelId="{778D4E66-5DBA-4D99-8098-8E6C524620B1}">
      <dsp:nvSpPr>
        <dsp:cNvPr id="0" name=""/>
        <dsp:cNvSpPr/>
      </dsp:nvSpPr>
      <dsp:spPr>
        <a:xfrm>
          <a:off x="3759238" y="1196235"/>
          <a:ext cx="1866304" cy="933152"/>
        </a:xfrm>
        <a:prstGeom prst="roundRect">
          <a:avLst/>
        </a:prstGeom>
        <a:solidFill>
          <a:schemeClr val="accent1">
            <a:shade val="80000"/>
            <a:hueOff val="97208"/>
            <a:satOff val="-11476"/>
            <a:lumOff val="11567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클래스</a:t>
          </a:r>
          <a:r>
            <a:rPr lang="en-US" altLang="ko-KR" sz="1700" kern="1200" dirty="0"/>
            <a:t>, </a:t>
          </a:r>
        </a:p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인터페이스 소개</a:t>
          </a:r>
        </a:p>
      </dsp:txBody>
      <dsp:txXfrm>
        <a:off x="3804791" y="1241788"/>
        <a:ext cx="1775198" cy="842046"/>
      </dsp:txXfrm>
    </dsp:sp>
    <dsp:sp modelId="{C0F9754B-35ED-4620-A069-35DC4473331D}">
      <dsp:nvSpPr>
        <dsp:cNvPr id="0" name=""/>
        <dsp:cNvSpPr/>
      </dsp:nvSpPr>
      <dsp:spPr>
        <a:xfrm>
          <a:off x="3131137" y="3129332"/>
          <a:ext cx="1866304" cy="933152"/>
        </a:xfrm>
        <a:prstGeom prst="roundRect">
          <a:avLst/>
        </a:prstGeom>
        <a:solidFill>
          <a:schemeClr val="accent1">
            <a:shade val="80000"/>
            <a:hueOff val="194417"/>
            <a:satOff val="-22951"/>
            <a:lumOff val="23133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동적 라이브러리</a:t>
          </a:r>
          <a:r>
            <a:rPr lang="en-US" altLang="ko-KR" sz="1700" kern="1200" dirty="0"/>
            <a:t>, </a:t>
          </a:r>
          <a:br>
            <a:rPr lang="en-US" altLang="ko-KR" sz="1700" kern="1200" dirty="0"/>
          </a:br>
          <a:r>
            <a:rPr lang="ko-KR" altLang="en-US" sz="1700" kern="1200" dirty="0"/>
            <a:t>파일 입</a:t>
          </a:r>
          <a:r>
            <a:rPr lang="en-US" altLang="ko-KR" sz="1700" kern="1200" dirty="0"/>
            <a:t>,</a:t>
          </a:r>
          <a:r>
            <a:rPr lang="ko-KR" altLang="en-US" sz="1700" kern="1200" dirty="0"/>
            <a:t>출력</a:t>
          </a:r>
        </a:p>
      </dsp:txBody>
      <dsp:txXfrm>
        <a:off x="3176690" y="3174885"/>
        <a:ext cx="1775198" cy="842046"/>
      </dsp:txXfrm>
    </dsp:sp>
    <dsp:sp modelId="{CC8B994D-68A3-4651-91F1-4AD440B506A1}">
      <dsp:nvSpPr>
        <dsp:cNvPr id="0" name=""/>
        <dsp:cNvSpPr/>
      </dsp:nvSpPr>
      <dsp:spPr>
        <a:xfrm>
          <a:off x="1098558" y="3129332"/>
          <a:ext cx="1866304" cy="933152"/>
        </a:xfrm>
        <a:prstGeom prst="roundRect">
          <a:avLst/>
        </a:prstGeom>
        <a:solidFill>
          <a:schemeClr val="accent1">
            <a:shade val="80000"/>
            <a:hueOff val="291625"/>
            <a:satOff val="-34427"/>
            <a:lumOff val="34699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/>
            <a:t>스레드</a:t>
          </a:r>
        </a:p>
      </dsp:txBody>
      <dsp:txXfrm>
        <a:off x="1144111" y="3174885"/>
        <a:ext cx="1775198" cy="842046"/>
      </dsp:txXfrm>
    </dsp:sp>
    <dsp:sp modelId="{63361689-8547-4872-9170-6610BB250B15}">
      <dsp:nvSpPr>
        <dsp:cNvPr id="0" name=""/>
        <dsp:cNvSpPr/>
      </dsp:nvSpPr>
      <dsp:spPr>
        <a:xfrm>
          <a:off x="470456" y="1196235"/>
          <a:ext cx="1866304" cy="933152"/>
        </a:xfrm>
        <a:prstGeom prst="roundRect">
          <a:avLst/>
        </a:prstGeom>
        <a:solidFill>
          <a:schemeClr val="accent1">
            <a:shade val="80000"/>
            <a:hueOff val="388834"/>
            <a:satOff val="-45902"/>
            <a:lumOff val="46266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kern="1200" dirty="0" err="1"/>
            <a:t>Linq</a:t>
          </a:r>
          <a:r>
            <a:rPr lang="en-US" altLang="ko-KR" sz="1700" kern="1200" dirty="0"/>
            <a:t>, </a:t>
          </a:r>
          <a:r>
            <a:rPr lang="ko-KR" altLang="en-US" sz="1700" kern="1200" dirty="0" err="1"/>
            <a:t>람다식</a:t>
          </a:r>
          <a:endParaRPr lang="ko-KR" altLang="en-US" sz="1700" kern="1200" dirty="0"/>
        </a:p>
      </dsp:txBody>
      <dsp:txXfrm>
        <a:off x="516009" y="1241788"/>
        <a:ext cx="1775198" cy="842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2019-12-09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39" r="563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824570" y="5319628"/>
            <a:ext cx="3762020" cy="838691"/>
            <a:chOff x="2672170" y="678400"/>
            <a:chExt cx="3762020" cy="838691"/>
          </a:xfrm>
        </p:grpSpPr>
        <p:sp>
          <p:nvSpPr>
            <p:cNvPr id="7" name="TextBox 6"/>
            <p:cNvSpPr txBox="1"/>
            <p:nvPr/>
          </p:nvSpPr>
          <p:spPr>
            <a:xfrm>
              <a:off x="2672170" y="678400"/>
              <a:ext cx="34948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개인 프로젝트 보고서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17190" y="1263175"/>
              <a:ext cx="1217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5360262 </a:t>
              </a:r>
              <a:r>
                <a:rPr lang="ko-KR" altLang="en-US" sz="1000" dirty="0">
                  <a:solidFill>
                    <a:schemeClr val="bg1"/>
                  </a:solidFill>
                </a:rPr>
                <a:t>정명관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509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목차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다이어그램 19"/>
          <p:cNvGraphicFramePr/>
          <p:nvPr>
            <p:extLst>
              <p:ext uri="{D42A27DB-BD31-4B8C-83A1-F6EECF244321}">
                <p14:modId xmlns:p14="http://schemas.microsoft.com/office/powerpoint/2010/main" val="4122517975"/>
              </p:ext>
            </p:extLst>
          </p:nvPr>
        </p:nvGraphicFramePr>
        <p:xfrm>
          <a:off x="1524000" y="173493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090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검은색, 표지판, 모니터, 탑재이(가) 표시된 사진&#10;&#10;자동 생성된 설명">
            <a:extLst>
              <a:ext uri="{FF2B5EF4-FFF2-40B4-BE49-F238E27FC236}">
                <a16:creationId xmlns:a16="http://schemas.microsoft.com/office/drawing/2014/main" id="{537ADFCA-839A-4E50-923D-8669239DE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8" y="1128390"/>
            <a:ext cx="5540505" cy="53241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1001" y="249734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게임 소개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/>
          <p:cNvSpPr/>
          <p:nvPr/>
        </p:nvSpPr>
        <p:spPr>
          <a:xfrm>
            <a:off x="5714723" y="1511000"/>
            <a:ext cx="3336998" cy="3836000"/>
          </a:xfrm>
          <a:custGeom>
            <a:avLst/>
            <a:gdLst>
              <a:gd name="connsiteX0" fmla="*/ 0 w 2096697"/>
              <a:gd name="connsiteY0" fmla="*/ 104835 h 2516036"/>
              <a:gd name="connsiteX1" fmla="*/ 104835 w 2096697"/>
              <a:gd name="connsiteY1" fmla="*/ 0 h 2516036"/>
              <a:gd name="connsiteX2" fmla="*/ 1991862 w 2096697"/>
              <a:gd name="connsiteY2" fmla="*/ 0 h 2516036"/>
              <a:gd name="connsiteX3" fmla="*/ 2096697 w 2096697"/>
              <a:gd name="connsiteY3" fmla="*/ 104835 h 2516036"/>
              <a:gd name="connsiteX4" fmla="*/ 2096697 w 2096697"/>
              <a:gd name="connsiteY4" fmla="*/ 2411201 h 2516036"/>
              <a:gd name="connsiteX5" fmla="*/ 1991862 w 2096697"/>
              <a:gd name="connsiteY5" fmla="*/ 2516036 h 2516036"/>
              <a:gd name="connsiteX6" fmla="*/ 104835 w 2096697"/>
              <a:gd name="connsiteY6" fmla="*/ 2516036 h 2516036"/>
              <a:gd name="connsiteX7" fmla="*/ 0 w 2096697"/>
              <a:gd name="connsiteY7" fmla="*/ 2411201 h 2516036"/>
              <a:gd name="connsiteX8" fmla="*/ 0 w 2096697"/>
              <a:gd name="connsiteY8" fmla="*/ 104835 h 251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6697" h="2516036">
                <a:moveTo>
                  <a:pt x="2009334" y="1"/>
                </a:moveTo>
                <a:cubicBezTo>
                  <a:pt x="2057583" y="1"/>
                  <a:pt x="2096697" y="56324"/>
                  <a:pt x="2096697" y="125803"/>
                </a:cubicBezTo>
                <a:lnTo>
                  <a:pt x="2096697" y="2390233"/>
                </a:lnTo>
                <a:cubicBezTo>
                  <a:pt x="2096697" y="2459712"/>
                  <a:pt x="2057583" y="2516035"/>
                  <a:pt x="2009334" y="2516035"/>
                </a:cubicBezTo>
                <a:lnTo>
                  <a:pt x="87363" y="2516035"/>
                </a:lnTo>
                <a:cubicBezTo>
                  <a:pt x="39114" y="2516035"/>
                  <a:pt x="0" y="2459712"/>
                  <a:pt x="0" y="2390233"/>
                </a:cubicBezTo>
                <a:lnTo>
                  <a:pt x="0" y="125803"/>
                </a:lnTo>
                <a:cubicBezTo>
                  <a:pt x="0" y="56324"/>
                  <a:pt x="39114" y="1"/>
                  <a:pt x="87363" y="1"/>
                </a:cubicBezTo>
                <a:lnTo>
                  <a:pt x="2009334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65152" rIns="84456" bIns="1677357" numCol="1" spcCol="1270" anchor="t" anchorCtr="0">
            <a:noAutofit/>
          </a:bodyPr>
          <a:lstStyle/>
          <a:p>
            <a:pPr marL="342900" indent="-342900">
              <a:buClr>
                <a:schemeClr val="accent2"/>
              </a:buClr>
              <a:buFontTx/>
              <a:buChar char="-"/>
            </a:pPr>
            <a:r>
              <a:rPr lang="ko-KR" altLang="en-US" sz="2000" noProof="1"/>
              <a:t>화면에서 공이 나오는 게임으로 양쪽의 플레이어가 위</a:t>
            </a:r>
            <a:r>
              <a:rPr lang="ko-KR" altLang="ko-KR" sz="2000" noProof="1"/>
              <a:t>, </a:t>
            </a:r>
            <a:r>
              <a:rPr lang="ko-KR" altLang="en-US" sz="2000" noProof="1"/>
              <a:t>아래 방향키를 통하여 공을 튕겨 상대편 뒤로 공을 보내어 넘기면 점수를 얻는 게임입니다</a:t>
            </a:r>
            <a:r>
              <a:rPr lang="ko-KR" altLang="ko-KR" sz="2000" noProof="1"/>
              <a:t>.</a:t>
            </a:r>
          </a:p>
          <a:p>
            <a:pPr marL="342900" indent="-342900">
              <a:buClr>
                <a:schemeClr val="accent2"/>
              </a:buClr>
              <a:buFontTx/>
              <a:buChar char="-"/>
            </a:pPr>
            <a:r>
              <a:rPr lang="ko-KR" altLang="en-US" sz="2000" noProof="1"/>
              <a:t>화면에 공이 나와 움직이게 되며 양쪽 화면 밖으로 나가면 점수를 잃게 되며 위</a:t>
            </a:r>
            <a:r>
              <a:rPr lang="ko-KR" altLang="ko-KR" sz="2000" noProof="1"/>
              <a:t>, </a:t>
            </a:r>
            <a:r>
              <a:rPr lang="ko-KR" altLang="en-US" sz="2000" noProof="1"/>
              <a:t>아래 화면 끝</a:t>
            </a:r>
            <a:r>
              <a:rPr lang="ko-KR" altLang="ko-KR" sz="2000" noProof="1"/>
              <a:t>, </a:t>
            </a:r>
            <a:r>
              <a:rPr lang="ko-KR" altLang="en-US" sz="2000" noProof="1"/>
              <a:t>플레이어 바를 부딪히면 튕겨지는 방식 입니다</a:t>
            </a:r>
            <a:r>
              <a:rPr lang="ko-KR" altLang="ko-KR" sz="2000" noProof="1"/>
              <a:t>.</a:t>
            </a:r>
            <a:endParaRPr lang="en-US" altLang="ko-KR" sz="2000" noProof="1"/>
          </a:p>
          <a:p>
            <a:pPr marL="342900" indent="-342900">
              <a:buClr>
                <a:schemeClr val="accent2"/>
              </a:buClr>
              <a:buFontTx/>
              <a:buChar char="-"/>
            </a:pPr>
            <a:endParaRPr lang="ko-KR" altLang="ko-KR" sz="2000" noProof="1"/>
          </a:p>
        </p:txBody>
      </p:sp>
      <p:sp>
        <p:nvSpPr>
          <p:cNvPr id="6" name="자유형: 도형 5"/>
          <p:cNvSpPr/>
          <p:nvPr/>
        </p:nvSpPr>
        <p:spPr>
          <a:xfrm>
            <a:off x="724142" y="2543146"/>
            <a:ext cx="1562039" cy="2516036"/>
          </a:xfrm>
          <a:custGeom>
            <a:avLst/>
            <a:gdLst>
              <a:gd name="connsiteX0" fmla="*/ 0 w 1562039"/>
              <a:gd name="connsiteY0" fmla="*/ 0 h 2516036"/>
              <a:gd name="connsiteX1" fmla="*/ 1562039 w 1562039"/>
              <a:gd name="connsiteY1" fmla="*/ 0 h 2516036"/>
              <a:gd name="connsiteX2" fmla="*/ 1562039 w 1562039"/>
              <a:gd name="connsiteY2" fmla="*/ 2516036 h 2516036"/>
              <a:gd name="connsiteX3" fmla="*/ 0 w 1562039"/>
              <a:gd name="connsiteY3" fmla="*/ 2516036 h 2516036"/>
              <a:gd name="connsiteX4" fmla="*/ 0 w 1562039"/>
              <a:gd name="connsiteY4" fmla="*/ 0 h 251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039" h="2516036">
                <a:moveTo>
                  <a:pt x="0" y="0"/>
                </a:moveTo>
                <a:lnTo>
                  <a:pt x="1562039" y="0"/>
                </a:lnTo>
                <a:lnTo>
                  <a:pt x="1562039" y="2516036"/>
                </a:lnTo>
                <a:lnTo>
                  <a:pt x="0" y="251603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33731" rIns="0" bIns="0" numCol="1" spcCol="1270" anchor="t" anchorCtr="0">
            <a:noAutofit/>
          </a:bodyPr>
          <a:lstStyle/>
          <a:p>
            <a:pPr marL="0" lvl="0" indent="0" algn="l" defTabSz="1733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900" kern="1200"/>
          </a:p>
        </p:txBody>
      </p:sp>
      <p:sp>
        <p:nvSpPr>
          <p:cNvPr id="18" name="자유형: 도형 17"/>
          <p:cNvSpPr/>
          <p:nvPr/>
        </p:nvSpPr>
        <p:spPr>
          <a:xfrm>
            <a:off x="5064305" y="2543146"/>
            <a:ext cx="1562039" cy="2516036"/>
          </a:xfrm>
          <a:custGeom>
            <a:avLst/>
            <a:gdLst>
              <a:gd name="connsiteX0" fmla="*/ 0 w 1562039"/>
              <a:gd name="connsiteY0" fmla="*/ 0 h 2516036"/>
              <a:gd name="connsiteX1" fmla="*/ 1562039 w 1562039"/>
              <a:gd name="connsiteY1" fmla="*/ 0 h 2516036"/>
              <a:gd name="connsiteX2" fmla="*/ 1562039 w 1562039"/>
              <a:gd name="connsiteY2" fmla="*/ 2516036 h 2516036"/>
              <a:gd name="connsiteX3" fmla="*/ 0 w 1562039"/>
              <a:gd name="connsiteY3" fmla="*/ 2516036 h 2516036"/>
              <a:gd name="connsiteX4" fmla="*/ 0 w 1562039"/>
              <a:gd name="connsiteY4" fmla="*/ 0 h 251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039" h="2516036">
                <a:moveTo>
                  <a:pt x="0" y="0"/>
                </a:moveTo>
                <a:lnTo>
                  <a:pt x="1562039" y="0"/>
                </a:lnTo>
                <a:lnTo>
                  <a:pt x="1562039" y="2516036"/>
                </a:lnTo>
                <a:lnTo>
                  <a:pt x="0" y="251603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259222"/>
              <a:satOff val="-30601"/>
              <a:lumOff val="3084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33731" rIns="0" bIns="0" numCol="1" spcCol="1270" anchor="t" anchorCtr="0">
            <a:noAutofit/>
          </a:bodyPr>
          <a:lstStyle/>
          <a:p>
            <a:pPr marL="0" lvl="0" indent="0" algn="l" defTabSz="1733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900" kern="1200"/>
          </a:p>
        </p:txBody>
      </p:sp>
      <p:pic>
        <p:nvPicPr>
          <p:cNvPr id="10" name="그림 9" descr="모니터, 시계이(가) 표시된 사진&#10;&#10;자동 생성된 설명">
            <a:extLst>
              <a:ext uri="{FF2B5EF4-FFF2-40B4-BE49-F238E27FC236}">
                <a16:creationId xmlns:a16="http://schemas.microsoft.com/office/drawing/2014/main" id="{88EDE880-5A58-49B7-9A2A-7A457EEEC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7" y="1128390"/>
            <a:ext cx="5540505" cy="5324168"/>
          </a:xfrm>
          <a:prstGeom prst="rect">
            <a:avLst/>
          </a:prstGeom>
        </p:spPr>
      </p:pic>
      <p:pic>
        <p:nvPicPr>
          <p:cNvPr id="14" name="그림 13" descr="검은색, 탑재, 시간, 은색이(가) 표시된 사진&#10;&#10;자동 생성된 설명">
            <a:extLst>
              <a:ext uri="{FF2B5EF4-FFF2-40B4-BE49-F238E27FC236}">
                <a16:creationId xmlns:a16="http://schemas.microsoft.com/office/drawing/2014/main" id="{A5965C97-6E39-4598-ADCA-78D273689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7" y="1128389"/>
            <a:ext cx="5540505" cy="532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1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조류이(가) 표시된 사진&#10;&#10;자동 생성된 설명">
            <a:extLst>
              <a:ext uri="{FF2B5EF4-FFF2-40B4-BE49-F238E27FC236}">
                <a16:creationId xmlns:a16="http://schemas.microsoft.com/office/drawing/2014/main" id="{BDD8C25C-1F66-42BB-BF63-BC27E1C8B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53" y="2013358"/>
            <a:ext cx="6220697" cy="11907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1001" y="249734"/>
            <a:ext cx="4416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클래스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</a:rPr>
              <a:t>인터페이스 소개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/>
          <p:cNvSpPr/>
          <p:nvPr/>
        </p:nvSpPr>
        <p:spPr>
          <a:xfrm>
            <a:off x="5714723" y="1511000"/>
            <a:ext cx="3336998" cy="3836000"/>
          </a:xfrm>
          <a:custGeom>
            <a:avLst/>
            <a:gdLst>
              <a:gd name="connsiteX0" fmla="*/ 0 w 2096697"/>
              <a:gd name="connsiteY0" fmla="*/ 104835 h 2516036"/>
              <a:gd name="connsiteX1" fmla="*/ 104835 w 2096697"/>
              <a:gd name="connsiteY1" fmla="*/ 0 h 2516036"/>
              <a:gd name="connsiteX2" fmla="*/ 1991862 w 2096697"/>
              <a:gd name="connsiteY2" fmla="*/ 0 h 2516036"/>
              <a:gd name="connsiteX3" fmla="*/ 2096697 w 2096697"/>
              <a:gd name="connsiteY3" fmla="*/ 104835 h 2516036"/>
              <a:gd name="connsiteX4" fmla="*/ 2096697 w 2096697"/>
              <a:gd name="connsiteY4" fmla="*/ 2411201 h 2516036"/>
              <a:gd name="connsiteX5" fmla="*/ 1991862 w 2096697"/>
              <a:gd name="connsiteY5" fmla="*/ 2516036 h 2516036"/>
              <a:gd name="connsiteX6" fmla="*/ 104835 w 2096697"/>
              <a:gd name="connsiteY6" fmla="*/ 2516036 h 2516036"/>
              <a:gd name="connsiteX7" fmla="*/ 0 w 2096697"/>
              <a:gd name="connsiteY7" fmla="*/ 2411201 h 2516036"/>
              <a:gd name="connsiteX8" fmla="*/ 0 w 2096697"/>
              <a:gd name="connsiteY8" fmla="*/ 104835 h 251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6697" h="2516036">
                <a:moveTo>
                  <a:pt x="2009334" y="1"/>
                </a:moveTo>
                <a:cubicBezTo>
                  <a:pt x="2057583" y="1"/>
                  <a:pt x="2096697" y="56324"/>
                  <a:pt x="2096697" y="125803"/>
                </a:cubicBezTo>
                <a:lnTo>
                  <a:pt x="2096697" y="2390233"/>
                </a:lnTo>
                <a:cubicBezTo>
                  <a:pt x="2096697" y="2459712"/>
                  <a:pt x="2057583" y="2516035"/>
                  <a:pt x="2009334" y="2516035"/>
                </a:cubicBezTo>
                <a:lnTo>
                  <a:pt x="87363" y="2516035"/>
                </a:lnTo>
                <a:cubicBezTo>
                  <a:pt x="39114" y="2516035"/>
                  <a:pt x="0" y="2459712"/>
                  <a:pt x="0" y="2390233"/>
                </a:cubicBezTo>
                <a:lnTo>
                  <a:pt x="0" y="125803"/>
                </a:lnTo>
                <a:cubicBezTo>
                  <a:pt x="0" y="56324"/>
                  <a:pt x="39114" y="1"/>
                  <a:pt x="87363" y="1"/>
                </a:cubicBezTo>
                <a:lnTo>
                  <a:pt x="2009334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65152" rIns="84456" bIns="1677357" numCol="1" spcCol="1270" anchor="t" anchorCtr="0">
            <a:noAutofit/>
          </a:bodyPr>
          <a:lstStyle/>
          <a:p>
            <a:pPr marL="342900" indent="-342900">
              <a:buClr>
                <a:schemeClr val="accent2"/>
              </a:buClr>
              <a:buFontTx/>
              <a:buChar char="-"/>
            </a:pPr>
            <a:r>
              <a:rPr lang="ko-KR" altLang="en-US" sz="2000" noProof="1"/>
              <a:t>동일 속성의 메소드를 가진 공과 </a:t>
            </a:r>
            <a:r>
              <a:rPr lang="en-US" altLang="ko-KR" sz="2000" noProof="1"/>
              <a:t>player </a:t>
            </a:r>
            <a:r>
              <a:rPr lang="ko-KR" altLang="en-US" sz="2000" noProof="1"/>
              <a:t>클래스는 인터페이스를 상속받아 구현</a:t>
            </a:r>
            <a:endParaRPr lang="en-US" altLang="ko-KR" sz="2000" noProof="1"/>
          </a:p>
          <a:p>
            <a:pPr marL="342900" indent="-342900">
              <a:buClr>
                <a:schemeClr val="accent2"/>
              </a:buClr>
              <a:buFontTx/>
              <a:buChar char="-"/>
            </a:pPr>
            <a:r>
              <a:rPr lang="ko-KR" altLang="en-US" sz="2000" noProof="1"/>
              <a:t>화면 크기의 정보를 가지고 있는 </a:t>
            </a:r>
            <a:r>
              <a:rPr lang="en-US" altLang="ko-KR" dirty="0" err="1"/>
              <a:t>PongWorldInfo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marL="342900" indent="-342900">
              <a:buClr>
                <a:schemeClr val="accent2"/>
              </a:buClr>
              <a:buFontTx/>
              <a:buChar char="-"/>
            </a:pPr>
            <a:r>
              <a:rPr lang="en-US" altLang="ko-KR" sz="2000" noProof="1"/>
              <a:t>Winform</a:t>
            </a:r>
            <a:r>
              <a:rPr lang="ko-KR" altLang="en-US" sz="2000" noProof="1"/>
              <a:t>을 담당하는 첫 화면의 </a:t>
            </a:r>
            <a:r>
              <a:rPr lang="en-US" altLang="ko-KR" sz="2000" noProof="1"/>
              <a:t>Form2, </a:t>
            </a:r>
            <a:r>
              <a:rPr lang="ko-KR" altLang="en-US" sz="2000" noProof="1"/>
              <a:t>게임 화면의 </a:t>
            </a:r>
            <a:r>
              <a:rPr lang="en-US" altLang="ko-KR" sz="2000" noProof="1"/>
              <a:t>PongForm, </a:t>
            </a:r>
            <a:r>
              <a:rPr lang="ko-KR" altLang="en-US" sz="2000" noProof="1"/>
              <a:t>기록을 보여주는 </a:t>
            </a:r>
            <a:r>
              <a:rPr lang="en-US" altLang="ko-KR" sz="2000" noProof="1"/>
              <a:t>ScoreBoard </a:t>
            </a:r>
            <a:r>
              <a:rPr lang="ko-KR" altLang="en-US" sz="2000" noProof="1"/>
              <a:t>클래스로 구성</a:t>
            </a:r>
            <a:endParaRPr lang="ko-KR" altLang="ko-KR" sz="2000" noProof="1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3C69C88-A24A-40C3-BDD4-7E3D99AEC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53" y="1018133"/>
            <a:ext cx="2286401" cy="995225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E8D090F-8465-480A-9B90-03104F46F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54" y="1018133"/>
            <a:ext cx="5115170" cy="57226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018133"/>
            <a:ext cx="5333721" cy="57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9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79EAB45A-ED3A-41EF-8788-F09C5EC98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6" y="1140900"/>
            <a:ext cx="5316552" cy="54673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1001" y="249734"/>
            <a:ext cx="5323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동적 라이브러리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>
                <a:solidFill>
                  <a:srgbClr val="525252"/>
                </a:solidFill>
              </a:rPr>
              <a:t>파일 입출력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/>
          <p:cNvSpPr/>
          <p:nvPr/>
        </p:nvSpPr>
        <p:spPr>
          <a:xfrm>
            <a:off x="724142" y="2543146"/>
            <a:ext cx="1562039" cy="2516036"/>
          </a:xfrm>
          <a:custGeom>
            <a:avLst/>
            <a:gdLst>
              <a:gd name="connsiteX0" fmla="*/ 0 w 1562039"/>
              <a:gd name="connsiteY0" fmla="*/ 0 h 2516036"/>
              <a:gd name="connsiteX1" fmla="*/ 1562039 w 1562039"/>
              <a:gd name="connsiteY1" fmla="*/ 0 h 2516036"/>
              <a:gd name="connsiteX2" fmla="*/ 1562039 w 1562039"/>
              <a:gd name="connsiteY2" fmla="*/ 2516036 h 2516036"/>
              <a:gd name="connsiteX3" fmla="*/ 0 w 1562039"/>
              <a:gd name="connsiteY3" fmla="*/ 2516036 h 2516036"/>
              <a:gd name="connsiteX4" fmla="*/ 0 w 1562039"/>
              <a:gd name="connsiteY4" fmla="*/ 0 h 251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039" h="2516036">
                <a:moveTo>
                  <a:pt x="0" y="0"/>
                </a:moveTo>
                <a:lnTo>
                  <a:pt x="1562039" y="0"/>
                </a:lnTo>
                <a:lnTo>
                  <a:pt x="1562039" y="2516036"/>
                </a:lnTo>
                <a:lnTo>
                  <a:pt x="0" y="251603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33731" rIns="0" bIns="0" numCol="1" spcCol="1270" anchor="t" anchorCtr="0">
            <a:noAutofit/>
          </a:bodyPr>
          <a:lstStyle/>
          <a:p>
            <a:pPr marL="0" lvl="0" indent="0" algn="l" defTabSz="1733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900" kern="1200"/>
          </a:p>
        </p:txBody>
      </p:sp>
      <p:sp>
        <p:nvSpPr>
          <p:cNvPr id="7" name="자유형: 도형 6"/>
          <p:cNvSpPr/>
          <p:nvPr/>
        </p:nvSpPr>
        <p:spPr>
          <a:xfrm>
            <a:off x="5598599" y="2236616"/>
            <a:ext cx="3478289" cy="3129095"/>
          </a:xfrm>
          <a:custGeom>
            <a:avLst/>
            <a:gdLst>
              <a:gd name="connsiteX0" fmla="*/ 0 w 2096697"/>
              <a:gd name="connsiteY0" fmla="*/ 104835 h 2516036"/>
              <a:gd name="connsiteX1" fmla="*/ 104835 w 2096697"/>
              <a:gd name="connsiteY1" fmla="*/ 0 h 2516036"/>
              <a:gd name="connsiteX2" fmla="*/ 1991862 w 2096697"/>
              <a:gd name="connsiteY2" fmla="*/ 0 h 2516036"/>
              <a:gd name="connsiteX3" fmla="*/ 2096697 w 2096697"/>
              <a:gd name="connsiteY3" fmla="*/ 104835 h 2516036"/>
              <a:gd name="connsiteX4" fmla="*/ 2096697 w 2096697"/>
              <a:gd name="connsiteY4" fmla="*/ 2411201 h 2516036"/>
              <a:gd name="connsiteX5" fmla="*/ 1991862 w 2096697"/>
              <a:gd name="connsiteY5" fmla="*/ 2516036 h 2516036"/>
              <a:gd name="connsiteX6" fmla="*/ 104835 w 2096697"/>
              <a:gd name="connsiteY6" fmla="*/ 2516036 h 2516036"/>
              <a:gd name="connsiteX7" fmla="*/ 0 w 2096697"/>
              <a:gd name="connsiteY7" fmla="*/ 2411201 h 2516036"/>
              <a:gd name="connsiteX8" fmla="*/ 0 w 2096697"/>
              <a:gd name="connsiteY8" fmla="*/ 104835 h 251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6697" h="2516036">
                <a:moveTo>
                  <a:pt x="2009334" y="1"/>
                </a:moveTo>
                <a:cubicBezTo>
                  <a:pt x="2057583" y="1"/>
                  <a:pt x="2096697" y="56324"/>
                  <a:pt x="2096697" y="125803"/>
                </a:cubicBezTo>
                <a:lnTo>
                  <a:pt x="2096697" y="2390233"/>
                </a:lnTo>
                <a:cubicBezTo>
                  <a:pt x="2096697" y="2459712"/>
                  <a:pt x="2057583" y="2516035"/>
                  <a:pt x="2009334" y="2516035"/>
                </a:cubicBezTo>
                <a:lnTo>
                  <a:pt x="87363" y="2516035"/>
                </a:lnTo>
                <a:cubicBezTo>
                  <a:pt x="39114" y="2516035"/>
                  <a:pt x="0" y="2459712"/>
                  <a:pt x="0" y="2390233"/>
                </a:cubicBezTo>
                <a:lnTo>
                  <a:pt x="0" y="125803"/>
                </a:lnTo>
                <a:cubicBezTo>
                  <a:pt x="0" y="56324"/>
                  <a:pt x="39114" y="1"/>
                  <a:pt x="87363" y="1"/>
                </a:cubicBezTo>
                <a:lnTo>
                  <a:pt x="2009334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129611"/>
              <a:satOff val="-15301"/>
              <a:lumOff val="15422"/>
              <a:alphaOff val="0"/>
            </a:schemeClr>
          </a:fillRef>
          <a:effectRef idx="0">
            <a:schemeClr val="accent1">
              <a:shade val="80000"/>
              <a:hueOff val="129611"/>
              <a:satOff val="-15301"/>
              <a:lumOff val="1542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000" tIns="65151" rIns="84456" bIns="1677359" numCol="1" spcCol="1270" anchor="t" anchorCtr="0">
            <a:noAutofit/>
          </a:bodyPr>
          <a:lstStyle/>
          <a:p>
            <a:pPr marL="342900" lvl="0" indent="-342900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-"/>
            </a:pPr>
            <a:r>
              <a:rPr lang="ko-KR" altLang="en-US" sz="1900" dirty="0"/>
              <a:t>동적 라이브러리 부분으로 파일 입출력 부분은 충분히 방식이 더 추가 되며 수정될 여지가 많으므로 동적 라이브러리로 따로 분류 하여서 코딩하였습니다</a:t>
            </a:r>
            <a:r>
              <a:rPr lang="en-US" altLang="ko-KR" sz="1900" dirty="0"/>
              <a:t>.</a:t>
            </a:r>
          </a:p>
          <a:p>
            <a:pPr marL="342900" lvl="0" indent="-342900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-"/>
            </a:pPr>
            <a:r>
              <a:rPr lang="ko-KR" altLang="en-US" sz="1900" kern="1200" dirty="0"/>
              <a:t>파일 입출력을 저장하기 위한 </a:t>
            </a:r>
            <a:r>
              <a:rPr lang="en-US" altLang="ko-KR" sz="1900" kern="1200" dirty="0"/>
              <a:t>2</a:t>
            </a:r>
            <a:r>
              <a:rPr lang="ko-KR" altLang="en-US" sz="1900" kern="1200" dirty="0"/>
              <a:t>개의 클래스와 게임 별 데이터</a:t>
            </a:r>
            <a:r>
              <a:rPr lang="en-US" altLang="ko-KR" sz="1900" kern="1200" dirty="0"/>
              <a:t>, </a:t>
            </a:r>
            <a:r>
              <a:rPr lang="ko-KR" altLang="en-US" sz="1900" kern="1200" dirty="0"/>
              <a:t>유저 별 누적 기록을 파일 입출력으로 </a:t>
            </a:r>
            <a:r>
              <a:rPr lang="ko-KR" altLang="en-US" sz="1900" dirty="0"/>
              <a:t>구현하였습니다</a:t>
            </a:r>
            <a:r>
              <a:rPr lang="en-US" altLang="ko-KR" sz="1900" dirty="0"/>
              <a:t>.</a:t>
            </a:r>
            <a:endParaRPr lang="ko-KR" altLang="en-US" sz="1900" kern="1200" dirty="0"/>
          </a:p>
        </p:txBody>
      </p:sp>
      <p:sp>
        <p:nvSpPr>
          <p:cNvPr id="18" name="자유형: 도형 17"/>
          <p:cNvSpPr/>
          <p:nvPr/>
        </p:nvSpPr>
        <p:spPr>
          <a:xfrm>
            <a:off x="5064305" y="2543146"/>
            <a:ext cx="1562039" cy="2516036"/>
          </a:xfrm>
          <a:custGeom>
            <a:avLst/>
            <a:gdLst>
              <a:gd name="connsiteX0" fmla="*/ 0 w 1562039"/>
              <a:gd name="connsiteY0" fmla="*/ 0 h 2516036"/>
              <a:gd name="connsiteX1" fmla="*/ 1562039 w 1562039"/>
              <a:gd name="connsiteY1" fmla="*/ 0 h 2516036"/>
              <a:gd name="connsiteX2" fmla="*/ 1562039 w 1562039"/>
              <a:gd name="connsiteY2" fmla="*/ 2516036 h 2516036"/>
              <a:gd name="connsiteX3" fmla="*/ 0 w 1562039"/>
              <a:gd name="connsiteY3" fmla="*/ 2516036 h 2516036"/>
              <a:gd name="connsiteX4" fmla="*/ 0 w 1562039"/>
              <a:gd name="connsiteY4" fmla="*/ 0 h 251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039" h="2516036">
                <a:moveTo>
                  <a:pt x="0" y="0"/>
                </a:moveTo>
                <a:lnTo>
                  <a:pt x="1562039" y="0"/>
                </a:lnTo>
                <a:lnTo>
                  <a:pt x="1562039" y="2516036"/>
                </a:lnTo>
                <a:lnTo>
                  <a:pt x="0" y="251603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259222"/>
              <a:satOff val="-30601"/>
              <a:lumOff val="3084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33731" rIns="0" bIns="0" numCol="1" spcCol="1270" anchor="t" anchorCtr="0">
            <a:noAutofit/>
          </a:bodyPr>
          <a:lstStyle/>
          <a:p>
            <a:pPr marL="0" lvl="0" indent="0" algn="l" defTabSz="1733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900" kern="1200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6AA2B502-8E3F-4503-928F-E7A1FBE99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05" y="1136137"/>
            <a:ext cx="5249700" cy="5476887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87005DB-985F-4984-AFBF-80C219FC2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24" y="1148041"/>
            <a:ext cx="5177462" cy="54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6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1358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스레드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/>
          <p:cNvSpPr/>
          <p:nvPr/>
        </p:nvSpPr>
        <p:spPr>
          <a:xfrm>
            <a:off x="724142" y="2543146"/>
            <a:ext cx="1562039" cy="2516036"/>
          </a:xfrm>
          <a:custGeom>
            <a:avLst/>
            <a:gdLst>
              <a:gd name="connsiteX0" fmla="*/ 0 w 1562039"/>
              <a:gd name="connsiteY0" fmla="*/ 0 h 2516036"/>
              <a:gd name="connsiteX1" fmla="*/ 1562039 w 1562039"/>
              <a:gd name="connsiteY1" fmla="*/ 0 h 2516036"/>
              <a:gd name="connsiteX2" fmla="*/ 1562039 w 1562039"/>
              <a:gd name="connsiteY2" fmla="*/ 2516036 h 2516036"/>
              <a:gd name="connsiteX3" fmla="*/ 0 w 1562039"/>
              <a:gd name="connsiteY3" fmla="*/ 2516036 h 2516036"/>
              <a:gd name="connsiteX4" fmla="*/ 0 w 1562039"/>
              <a:gd name="connsiteY4" fmla="*/ 0 h 251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039" h="2516036">
                <a:moveTo>
                  <a:pt x="0" y="0"/>
                </a:moveTo>
                <a:lnTo>
                  <a:pt x="1562039" y="0"/>
                </a:lnTo>
                <a:lnTo>
                  <a:pt x="1562039" y="2516036"/>
                </a:lnTo>
                <a:lnTo>
                  <a:pt x="0" y="251603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33731" rIns="0" bIns="0" numCol="1" spcCol="1270" anchor="t" anchorCtr="0">
            <a:noAutofit/>
          </a:bodyPr>
          <a:lstStyle/>
          <a:p>
            <a:pPr marL="0" lvl="0" indent="0" algn="l" defTabSz="1733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900" kern="1200"/>
          </a:p>
        </p:txBody>
      </p:sp>
      <p:sp>
        <p:nvSpPr>
          <p:cNvPr id="11" name="자유형: 도형 10"/>
          <p:cNvSpPr/>
          <p:nvPr/>
        </p:nvSpPr>
        <p:spPr>
          <a:xfrm>
            <a:off x="5436066" y="2625822"/>
            <a:ext cx="3631893" cy="3267901"/>
          </a:xfrm>
          <a:custGeom>
            <a:avLst/>
            <a:gdLst>
              <a:gd name="connsiteX0" fmla="*/ 0 w 2096697"/>
              <a:gd name="connsiteY0" fmla="*/ 104835 h 2516036"/>
              <a:gd name="connsiteX1" fmla="*/ 104835 w 2096697"/>
              <a:gd name="connsiteY1" fmla="*/ 0 h 2516036"/>
              <a:gd name="connsiteX2" fmla="*/ 1991862 w 2096697"/>
              <a:gd name="connsiteY2" fmla="*/ 0 h 2516036"/>
              <a:gd name="connsiteX3" fmla="*/ 2096697 w 2096697"/>
              <a:gd name="connsiteY3" fmla="*/ 104835 h 2516036"/>
              <a:gd name="connsiteX4" fmla="*/ 2096697 w 2096697"/>
              <a:gd name="connsiteY4" fmla="*/ 2411201 h 2516036"/>
              <a:gd name="connsiteX5" fmla="*/ 1991862 w 2096697"/>
              <a:gd name="connsiteY5" fmla="*/ 2516036 h 2516036"/>
              <a:gd name="connsiteX6" fmla="*/ 104835 w 2096697"/>
              <a:gd name="connsiteY6" fmla="*/ 2516036 h 2516036"/>
              <a:gd name="connsiteX7" fmla="*/ 0 w 2096697"/>
              <a:gd name="connsiteY7" fmla="*/ 2411201 h 2516036"/>
              <a:gd name="connsiteX8" fmla="*/ 0 w 2096697"/>
              <a:gd name="connsiteY8" fmla="*/ 104835 h 251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6697" h="2516036">
                <a:moveTo>
                  <a:pt x="2009334" y="1"/>
                </a:moveTo>
                <a:cubicBezTo>
                  <a:pt x="2057583" y="1"/>
                  <a:pt x="2096697" y="56324"/>
                  <a:pt x="2096697" y="125803"/>
                </a:cubicBezTo>
                <a:lnTo>
                  <a:pt x="2096697" y="2390233"/>
                </a:lnTo>
                <a:cubicBezTo>
                  <a:pt x="2096697" y="2459712"/>
                  <a:pt x="2057583" y="2516035"/>
                  <a:pt x="2009334" y="2516035"/>
                </a:cubicBezTo>
                <a:lnTo>
                  <a:pt x="87363" y="2516035"/>
                </a:lnTo>
                <a:cubicBezTo>
                  <a:pt x="39114" y="2516035"/>
                  <a:pt x="0" y="2459712"/>
                  <a:pt x="0" y="2390233"/>
                </a:cubicBezTo>
                <a:lnTo>
                  <a:pt x="0" y="125803"/>
                </a:lnTo>
                <a:cubicBezTo>
                  <a:pt x="0" y="56324"/>
                  <a:pt x="39114" y="1"/>
                  <a:pt x="87363" y="1"/>
                </a:cubicBezTo>
                <a:lnTo>
                  <a:pt x="2009334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259222"/>
              <a:satOff val="-30601"/>
              <a:lumOff val="30844"/>
              <a:alphaOff val="0"/>
            </a:schemeClr>
          </a:fillRef>
          <a:effectRef idx="0">
            <a:schemeClr val="accent1">
              <a:shade val="80000"/>
              <a:hueOff val="259222"/>
              <a:satOff val="-30601"/>
              <a:lumOff val="3084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3600" tIns="65152" rIns="84456" bIns="1677357" numCol="1" spcCol="1270" anchor="t" anchorCtr="0">
            <a:noAutofit/>
          </a:bodyPr>
          <a:lstStyle/>
          <a:p>
            <a:pPr marL="342900" lvl="0" indent="-342900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-"/>
            </a:pPr>
            <a:r>
              <a:rPr lang="ko-KR" altLang="en-US" sz="1900" kern="1200" dirty="0"/>
              <a:t>스레드를 사용하는 부분으로 저는 간단하게 </a:t>
            </a:r>
            <a:r>
              <a:rPr lang="en-US" altLang="ko-KR" sz="1900" dirty="0" err="1"/>
              <a:t>Winform</a:t>
            </a:r>
            <a:r>
              <a:rPr lang="ko-KR" altLang="en-US" sz="1900" dirty="0"/>
              <a:t>의 </a:t>
            </a:r>
            <a:r>
              <a:rPr lang="en-US" altLang="ko-KR" sz="1900" dirty="0"/>
              <a:t>timer</a:t>
            </a:r>
            <a:r>
              <a:rPr lang="ko-KR" altLang="en-US" sz="1900" dirty="0"/>
              <a:t>를 통하여 일정 시간마다 공을 생성하며 움직이고</a:t>
            </a:r>
            <a:r>
              <a:rPr lang="en-US" altLang="ko-KR" sz="1900" dirty="0"/>
              <a:t>, player</a:t>
            </a:r>
            <a:r>
              <a:rPr lang="ko-KR" altLang="en-US" sz="1900" dirty="0"/>
              <a:t>를 움직이게 하는 부분입니다</a:t>
            </a:r>
            <a:r>
              <a:rPr lang="en-US" altLang="ko-KR" sz="1900" dirty="0" smtClean="0"/>
              <a:t>.</a:t>
            </a:r>
            <a:endParaRPr lang="en-US" altLang="ko-KR" sz="1900" dirty="0"/>
          </a:p>
          <a:p>
            <a:pPr marL="342900" lvl="0" indent="-342900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-"/>
            </a:pPr>
            <a:r>
              <a:rPr lang="ko-KR" altLang="en-US" sz="1900" dirty="0" smtClean="0"/>
              <a:t>또 </a:t>
            </a:r>
            <a:r>
              <a:rPr lang="ko-KR" altLang="en-US" sz="1900" dirty="0" smtClean="0"/>
              <a:t>배경음악으로 </a:t>
            </a:r>
            <a:r>
              <a:rPr lang="en-US" altLang="ko-KR" sz="1900" dirty="0" err="1" smtClean="0"/>
              <a:t>soundplayer</a:t>
            </a:r>
            <a:r>
              <a:rPr lang="ko-KR" altLang="en-US" sz="1900" dirty="0" smtClean="0"/>
              <a:t>를 통해서 무한반복 시켜 배경음악이 실행됩니다</a:t>
            </a:r>
            <a:r>
              <a:rPr lang="en-US" altLang="ko-KR" sz="1900" dirty="0" smtClean="0"/>
              <a:t>.</a:t>
            </a:r>
            <a:endParaRPr lang="en-US" altLang="ko-KR" sz="1900" dirty="0"/>
          </a:p>
          <a:p>
            <a:pPr marL="0" lvl="0" indent="0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900" dirty="0"/>
              <a:t> </a:t>
            </a:r>
            <a:endParaRPr lang="ko-KR" altLang="en-US" sz="1900" kern="1200" dirty="0"/>
          </a:p>
        </p:txBody>
      </p:sp>
      <p:sp>
        <p:nvSpPr>
          <p:cNvPr id="18" name="자유형: 도형 17"/>
          <p:cNvSpPr/>
          <p:nvPr/>
        </p:nvSpPr>
        <p:spPr>
          <a:xfrm>
            <a:off x="5064305" y="2543146"/>
            <a:ext cx="1562039" cy="2516036"/>
          </a:xfrm>
          <a:custGeom>
            <a:avLst/>
            <a:gdLst>
              <a:gd name="connsiteX0" fmla="*/ 0 w 1562039"/>
              <a:gd name="connsiteY0" fmla="*/ 0 h 2516036"/>
              <a:gd name="connsiteX1" fmla="*/ 1562039 w 1562039"/>
              <a:gd name="connsiteY1" fmla="*/ 0 h 2516036"/>
              <a:gd name="connsiteX2" fmla="*/ 1562039 w 1562039"/>
              <a:gd name="connsiteY2" fmla="*/ 2516036 h 2516036"/>
              <a:gd name="connsiteX3" fmla="*/ 0 w 1562039"/>
              <a:gd name="connsiteY3" fmla="*/ 2516036 h 2516036"/>
              <a:gd name="connsiteX4" fmla="*/ 0 w 1562039"/>
              <a:gd name="connsiteY4" fmla="*/ 0 h 251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039" h="2516036">
                <a:moveTo>
                  <a:pt x="0" y="0"/>
                </a:moveTo>
                <a:lnTo>
                  <a:pt x="1562039" y="0"/>
                </a:lnTo>
                <a:lnTo>
                  <a:pt x="1562039" y="2516036"/>
                </a:lnTo>
                <a:lnTo>
                  <a:pt x="0" y="251603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259222"/>
              <a:satOff val="-30601"/>
              <a:lumOff val="3084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33731" rIns="0" bIns="0" numCol="1" spcCol="1270" anchor="t" anchorCtr="0">
            <a:noAutofit/>
          </a:bodyPr>
          <a:lstStyle/>
          <a:p>
            <a:pPr marL="0" lvl="0" indent="0" algn="l" defTabSz="1733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900" kern="120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4F86C2C-CC99-443B-9C3C-86FF2D916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7" y="1141039"/>
            <a:ext cx="5216990" cy="2253514"/>
          </a:xfrm>
          <a:prstGeom prst="rect">
            <a:avLst/>
          </a:prstGeom>
        </p:spPr>
      </p:pic>
      <p:pic>
        <p:nvPicPr>
          <p:cNvPr id="10" name="그림 9" descr="조류, 나무, 꽃이(가) 표시된 사진&#10;&#10;자동 생성된 설명">
            <a:extLst>
              <a:ext uri="{FF2B5EF4-FFF2-40B4-BE49-F238E27FC236}">
                <a16:creationId xmlns:a16="http://schemas.microsoft.com/office/drawing/2014/main" id="{C04457FF-56A4-4C1C-B848-6AB657497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7" y="3394553"/>
            <a:ext cx="5216990" cy="20576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6" y="5447233"/>
            <a:ext cx="5216989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9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81001" y="249734"/>
            <a:ext cx="2258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 err="1">
                <a:solidFill>
                  <a:srgbClr val="525252"/>
                </a:solidFill>
              </a:rPr>
              <a:t>Linq</a:t>
            </a:r>
            <a:r>
              <a:rPr lang="en-US" altLang="ko-KR" sz="3200" spc="-150" dirty="0">
                <a:solidFill>
                  <a:srgbClr val="525252"/>
                </a:solidFill>
              </a:rPr>
              <a:t>, </a:t>
            </a:r>
            <a:r>
              <a:rPr lang="ko-KR" altLang="en-US" sz="3200" spc="-150" dirty="0" err="1">
                <a:solidFill>
                  <a:srgbClr val="525252"/>
                </a:solidFill>
              </a:rPr>
              <a:t>람다식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9076" y="248692"/>
            <a:ext cx="85724" cy="76944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: 도형 5"/>
          <p:cNvSpPr/>
          <p:nvPr/>
        </p:nvSpPr>
        <p:spPr>
          <a:xfrm>
            <a:off x="724142" y="2543146"/>
            <a:ext cx="1562039" cy="2516036"/>
          </a:xfrm>
          <a:custGeom>
            <a:avLst/>
            <a:gdLst>
              <a:gd name="connsiteX0" fmla="*/ 0 w 1562039"/>
              <a:gd name="connsiteY0" fmla="*/ 0 h 2516036"/>
              <a:gd name="connsiteX1" fmla="*/ 1562039 w 1562039"/>
              <a:gd name="connsiteY1" fmla="*/ 0 h 2516036"/>
              <a:gd name="connsiteX2" fmla="*/ 1562039 w 1562039"/>
              <a:gd name="connsiteY2" fmla="*/ 2516036 h 2516036"/>
              <a:gd name="connsiteX3" fmla="*/ 0 w 1562039"/>
              <a:gd name="connsiteY3" fmla="*/ 2516036 h 2516036"/>
              <a:gd name="connsiteX4" fmla="*/ 0 w 1562039"/>
              <a:gd name="connsiteY4" fmla="*/ 0 h 251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039" h="2516036">
                <a:moveTo>
                  <a:pt x="0" y="0"/>
                </a:moveTo>
                <a:lnTo>
                  <a:pt x="1562039" y="0"/>
                </a:lnTo>
                <a:lnTo>
                  <a:pt x="1562039" y="2516036"/>
                </a:lnTo>
                <a:lnTo>
                  <a:pt x="0" y="251603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33731" rIns="0" bIns="0" numCol="1" spcCol="1270" anchor="t" anchorCtr="0">
            <a:noAutofit/>
          </a:bodyPr>
          <a:lstStyle/>
          <a:p>
            <a:pPr marL="0" lvl="0" indent="0" algn="l" defTabSz="1733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900" kern="1200"/>
          </a:p>
        </p:txBody>
      </p:sp>
      <p:sp>
        <p:nvSpPr>
          <p:cNvPr id="18" name="자유형: 도형 17"/>
          <p:cNvSpPr/>
          <p:nvPr/>
        </p:nvSpPr>
        <p:spPr>
          <a:xfrm>
            <a:off x="5064305" y="2543146"/>
            <a:ext cx="1562039" cy="2516036"/>
          </a:xfrm>
          <a:custGeom>
            <a:avLst/>
            <a:gdLst>
              <a:gd name="connsiteX0" fmla="*/ 0 w 1562039"/>
              <a:gd name="connsiteY0" fmla="*/ 0 h 2516036"/>
              <a:gd name="connsiteX1" fmla="*/ 1562039 w 1562039"/>
              <a:gd name="connsiteY1" fmla="*/ 0 h 2516036"/>
              <a:gd name="connsiteX2" fmla="*/ 1562039 w 1562039"/>
              <a:gd name="connsiteY2" fmla="*/ 2516036 h 2516036"/>
              <a:gd name="connsiteX3" fmla="*/ 0 w 1562039"/>
              <a:gd name="connsiteY3" fmla="*/ 2516036 h 2516036"/>
              <a:gd name="connsiteX4" fmla="*/ 0 w 1562039"/>
              <a:gd name="connsiteY4" fmla="*/ 0 h 251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039" h="2516036">
                <a:moveTo>
                  <a:pt x="0" y="0"/>
                </a:moveTo>
                <a:lnTo>
                  <a:pt x="1562039" y="0"/>
                </a:lnTo>
                <a:lnTo>
                  <a:pt x="1562039" y="2516036"/>
                </a:lnTo>
                <a:lnTo>
                  <a:pt x="0" y="251603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259222"/>
              <a:satOff val="-30601"/>
              <a:lumOff val="3084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33731" rIns="0" bIns="0" numCol="1" spcCol="1270" anchor="t" anchorCtr="0">
            <a:noAutofit/>
          </a:bodyPr>
          <a:lstStyle/>
          <a:p>
            <a:pPr marL="0" lvl="0" indent="0" algn="l" defTabSz="1733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900" kern="120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E9DE795-2708-46A7-898C-3F79082A2F7B}"/>
              </a:ext>
            </a:extLst>
          </p:cNvPr>
          <p:cNvSpPr/>
          <p:nvPr/>
        </p:nvSpPr>
        <p:spPr>
          <a:xfrm>
            <a:off x="5756877" y="2944672"/>
            <a:ext cx="3387123" cy="1402107"/>
          </a:xfrm>
          <a:custGeom>
            <a:avLst/>
            <a:gdLst>
              <a:gd name="connsiteX0" fmla="*/ 0 w 2096697"/>
              <a:gd name="connsiteY0" fmla="*/ 104835 h 2516036"/>
              <a:gd name="connsiteX1" fmla="*/ 104835 w 2096697"/>
              <a:gd name="connsiteY1" fmla="*/ 0 h 2516036"/>
              <a:gd name="connsiteX2" fmla="*/ 1991862 w 2096697"/>
              <a:gd name="connsiteY2" fmla="*/ 0 h 2516036"/>
              <a:gd name="connsiteX3" fmla="*/ 2096697 w 2096697"/>
              <a:gd name="connsiteY3" fmla="*/ 104835 h 2516036"/>
              <a:gd name="connsiteX4" fmla="*/ 2096697 w 2096697"/>
              <a:gd name="connsiteY4" fmla="*/ 2411201 h 2516036"/>
              <a:gd name="connsiteX5" fmla="*/ 1991862 w 2096697"/>
              <a:gd name="connsiteY5" fmla="*/ 2516036 h 2516036"/>
              <a:gd name="connsiteX6" fmla="*/ 104835 w 2096697"/>
              <a:gd name="connsiteY6" fmla="*/ 2516036 h 2516036"/>
              <a:gd name="connsiteX7" fmla="*/ 0 w 2096697"/>
              <a:gd name="connsiteY7" fmla="*/ 2411201 h 2516036"/>
              <a:gd name="connsiteX8" fmla="*/ 0 w 2096697"/>
              <a:gd name="connsiteY8" fmla="*/ 104835 h 251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6697" h="2516036">
                <a:moveTo>
                  <a:pt x="2009334" y="1"/>
                </a:moveTo>
                <a:cubicBezTo>
                  <a:pt x="2057583" y="1"/>
                  <a:pt x="2096697" y="56324"/>
                  <a:pt x="2096697" y="125803"/>
                </a:cubicBezTo>
                <a:lnTo>
                  <a:pt x="2096697" y="2390233"/>
                </a:lnTo>
                <a:cubicBezTo>
                  <a:pt x="2096697" y="2459712"/>
                  <a:pt x="2057583" y="2516035"/>
                  <a:pt x="2009334" y="2516035"/>
                </a:cubicBezTo>
                <a:lnTo>
                  <a:pt x="87363" y="2516035"/>
                </a:lnTo>
                <a:cubicBezTo>
                  <a:pt x="39114" y="2516035"/>
                  <a:pt x="0" y="2459712"/>
                  <a:pt x="0" y="2390233"/>
                </a:cubicBezTo>
                <a:lnTo>
                  <a:pt x="0" y="125803"/>
                </a:lnTo>
                <a:cubicBezTo>
                  <a:pt x="0" y="56324"/>
                  <a:pt x="39114" y="1"/>
                  <a:pt x="87363" y="1"/>
                </a:cubicBezTo>
                <a:lnTo>
                  <a:pt x="2009334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388834"/>
              <a:satOff val="-45902"/>
              <a:lumOff val="46266"/>
              <a:alphaOff val="0"/>
            </a:schemeClr>
          </a:fillRef>
          <a:effectRef idx="0">
            <a:schemeClr val="accent1">
              <a:shade val="80000"/>
              <a:hueOff val="388834"/>
              <a:satOff val="-45902"/>
              <a:lumOff val="4626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3600" tIns="65151" rIns="84455" bIns="237600" numCol="1" spcCol="1270" anchor="t" anchorCtr="0">
            <a:noAutofit/>
          </a:bodyPr>
          <a:lstStyle/>
          <a:p>
            <a:pPr marL="342900" lvl="0" indent="-342900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Tx/>
              <a:buChar char="-"/>
            </a:pPr>
            <a:r>
              <a:rPr lang="en-US" altLang="ko-KR" sz="1900" kern="1200" dirty="0" err="1"/>
              <a:t>Linq</a:t>
            </a:r>
            <a:r>
              <a:rPr lang="en-US" altLang="ko-KR" sz="1900" kern="1200" dirty="0"/>
              <a:t> </a:t>
            </a:r>
            <a:r>
              <a:rPr lang="ko-KR" altLang="en-US" sz="1900" kern="1200" dirty="0"/>
              <a:t>및 람다식을 사용한 부분으로 파일을 </a:t>
            </a:r>
            <a:r>
              <a:rPr lang="ko-KR" altLang="en-US" sz="1900" dirty="0"/>
              <a:t>쓰거나 </a:t>
            </a:r>
            <a:r>
              <a:rPr lang="ko-KR" altLang="en-US" sz="1900" kern="1200" dirty="0"/>
              <a:t>읽어올 때</a:t>
            </a:r>
            <a:r>
              <a:rPr lang="en-US" altLang="ko-KR" sz="1900" kern="1200" dirty="0"/>
              <a:t>, </a:t>
            </a:r>
            <a:r>
              <a:rPr lang="ko-KR" altLang="en-US" sz="1900" kern="1200" dirty="0"/>
              <a:t>사용자의 방향 입력키를 입력 받을 때 사용하였습니다</a:t>
            </a:r>
            <a:r>
              <a:rPr lang="en-US" altLang="ko-KR" sz="1900" kern="1200" dirty="0"/>
              <a:t>.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CF856CB-8FAB-4C93-B3B6-A5E81056A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98" y="917779"/>
            <a:ext cx="5089793" cy="5940221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75C47FB9-B5B4-48C8-AF01-C80DBEDA8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25" y="917778"/>
            <a:ext cx="5089793" cy="5940222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3A83FE78-DF94-4203-B3D7-A7C785090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04" y="917777"/>
            <a:ext cx="5104910" cy="59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8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/>
          <p:cNvSpPr/>
          <p:nvPr/>
        </p:nvSpPr>
        <p:spPr>
          <a:xfrm>
            <a:off x="0" y="302401"/>
            <a:ext cx="9144000" cy="6106788"/>
          </a:xfrm>
          <a:custGeom>
            <a:avLst/>
            <a:gdLst>
              <a:gd name="connsiteX0" fmla="*/ 0 w 2096697"/>
              <a:gd name="connsiteY0" fmla="*/ 104835 h 2516036"/>
              <a:gd name="connsiteX1" fmla="*/ 104835 w 2096697"/>
              <a:gd name="connsiteY1" fmla="*/ 0 h 2516036"/>
              <a:gd name="connsiteX2" fmla="*/ 1991862 w 2096697"/>
              <a:gd name="connsiteY2" fmla="*/ 0 h 2516036"/>
              <a:gd name="connsiteX3" fmla="*/ 2096697 w 2096697"/>
              <a:gd name="connsiteY3" fmla="*/ 104835 h 2516036"/>
              <a:gd name="connsiteX4" fmla="*/ 2096697 w 2096697"/>
              <a:gd name="connsiteY4" fmla="*/ 2411201 h 2516036"/>
              <a:gd name="connsiteX5" fmla="*/ 1991862 w 2096697"/>
              <a:gd name="connsiteY5" fmla="*/ 2516036 h 2516036"/>
              <a:gd name="connsiteX6" fmla="*/ 104835 w 2096697"/>
              <a:gd name="connsiteY6" fmla="*/ 2516036 h 2516036"/>
              <a:gd name="connsiteX7" fmla="*/ 0 w 2096697"/>
              <a:gd name="connsiteY7" fmla="*/ 2411201 h 2516036"/>
              <a:gd name="connsiteX8" fmla="*/ 0 w 2096697"/>
              <a:gd name="connsiteY8" fmla="*/ 104835 h 251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6697" h="2516036">
                <a:moveTo>
                  <a:pt x="2009334" y="1"/>
                </a:moveTo>
                <a:cubicBezTo>
                  <a:pt x="2057583" y="1"/>
                  <a:pt x="2096697" y="56324"/>
                  <a:pt x="2096697" y="125803"/>
                </a:cubicBezTo>
                <a:lnTo>
                  <a:pt x="2096697" y="2390233"/>
                </a:lnTo>
                <a:cubicBezTo>
                  <a:pt x="2096697" y="2459712"/>
                  <a:pt x="2057583" y="2516035"/>
                  <a:pt x="2009334" y="2516035"/>
                </a:cubicBezTo>
                <a:lnTo>
                  <a:pt x="87363" y="2516035"/>
                </a:lnTo>
                <a:cubicBezTo>
                  <a:pt x="39114" y="2516035"/>
                  <a:pt x="0" y="2459712"/>
                  <a:pt x="0" y="2390233"/>
                </a:cubicBezTo>
                <a:lnTo>
                  <a:pt x="0" y="125803"/>
                </a:lnTo>
                <a:cubicBezTo>
                  <a:pt x="0" y="56324"/>
                  <a:pt x="39114" y="1"/>
                  <a:pt x="87363" y="1"/>
                </a:cubicBezTo>
                <a:lnTo>
                  <a:pt x="2009334" y="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3600" tIns="65152" rIns="84456" bIns="237600" numCol="1" spcCol="1270" anchor="ctr" anchorCtr="1">
            <a:noAutofit/>
          </a:bodyPr>
          <a:lstStyle/>
          <a:p>
            <a:pPr marL="0" lvl="0" indent="0" defTabSz="844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8800" dirty="0"/>
              <a:t>Q&amp;A</a:t>
            </a:r>
            <a:endParaRPr lang="ko-KR" altLang="en-US" sz="8800" kern="1200" dirty="0"/>
          </a:p>
        </p:txBody>
      </p:sp>
      <p:sp>
        <p:nvSpPr>
          <p:cNvPr id="6" name="자유형: 도형 5"/>
          <p:cNvSpPr/>
          <p:nvPr/>
        </p:nvSpPr>
        <p:spPr>
          <a:xfrm>
            <a:off x="724142" y="2543146"/>
            <a:ext cx="1562039" cy="2516036"/>
          </a:xfrm>
          <a:custGeom>
            <a:avLst/>
            <a:gdLst>
              <a:gd name="connsiteX0" fmla="*/ 0 w 1562039"/>
              <a:gd name="connsiteY0" fmla="*/ 0 h 2516036"/>
              <a:gd name="connsiteX1" fmla="*/ 1562039 w 1562039"/>
              <a:gd name="connsiteY1" fmla="*/ 0 h 2516036"/>
              <a:gd name="connsiteX2" fmla="*/ 1562039 w 1562039"/>
              <a:gd name="connsiteY2" fmla="*/ 2516036 h 2516036"/>
              <a:gd name="connsiteX3" fmla="*/ 0 w 1562039"/>
              <a:gd name="connsiteY3" fmla="*/ 2516036 h 2516036"/>
              <a:gd name="connsiteX4" fmla="*/ 0 w 1562039"/>
              <a:gd name="connsiteY4" fmla="*/ 0 h 251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039" h="2516036">
                <a:moveTo>
                  <a:pt x="0" y="0"/>
                </a:moveTo>
                <a:lnTo>
                  <a:pt x="1562039" y="0"/>
                </a:lnTo>
                <a:lnTo>
                  <a:pt x="1562039" y="2516036"/>
                </a:lnTo>
                <a:lnTo>
                  <a:pt x="0" y="251603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33731" rIns="0" bIns="0" numCol="1" spcCol="1270" anchor="t" anchorCtr="0">
            <a:noAutofit/>
          </a:bodyPr>
          <a:lstStyle/>
          <a:p>
            <a:pPr marL="0" lvl="0" indent="0" algn="l" defTabSz="17335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900" kern="1200"/>
          </a:p>
        </p:txBody>
      </p:sp>
    </p:spTree>
    <p:extLst>
      <p:ext uri="{BB962C8B-B14F-4D97-AF65-F5344CB8AC3E}">
        <p14:creationId xmlns:p14="http://schemas.microsoft.com/office/powerpoint/2010/main" val="3538613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161130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152C3A"/>
      </a:accent1>
      <a:accent2>
        <a:srgbClr val="6A8799"/>
      </a:accent2>
      <a:accent3>
        <a:srgbClr val="F6E1D0"/>
      </a:accent3>
      <a:accent4>
        <a:srgbClr val="D59F71"/>
      </a:accent4>
      <a:accent5>
        <a:srgbClr val="C6732F"/>
      </a:accent5>
      <a:accent6>
        <a:srgbClr val="425053"/>
      </a:accent6>
      <a:hlink>
        <a:srgbClr val="262626"/>
      </a:hlink>
      <a:folHlink>
        <a:srgbClr val="262626"/>
      </a:folHlink>
    </a:clrScheme>
    <a:fontScheme name="영어한글나눔바른고딕">
      <a:majorFont>
        <a:latin typeface="나눔바른고딕"/>
        <a:ea typeface="나눔바른고딕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796</TotalTime>
  <Words>206</Words>
  <Application>Microsoft Office PowerPoint</Application>
  <PresentationFormat>화면 슬라이드 쇼(4:3)</PresentationFormat>
  <Paragraphs>26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Arial</vt:lpstr>
      <vt:lpstr>나눔바른펜</vt:lpstr>
      <vt:lpstr>나눔바른고딕</vt:lpstr>
      <vt:lpstr>나눔바른고딕 UltraLight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KMU_USER</cp:lastModifiedBy>
  <cp:revision>125</cp:revision>
  <dcterms:created xsi:type="dcterms:W3CDTF">2015-01-21T11:35:38Z</dcterms:created>
  <dcterms:modified xsi:type="dcterms:W3CDTF">2019-12-09T01:24:04Z</dcterms:modified>
</cp:coreProperties>
</file>